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280"/>
            <a:ext cx="18287998" cy="10270432"/>
            <a:chOff x="0" y="0"/>
            <a:chExt cx="24383997" cy="13693909"/>
          </a:xfrm>
        </p:grpSpPr>
        <p:sp>
          <p:nvSpPr>
            <p:cNvPr name="Freeform 3" id="3"/>
            <p:cNvSpPr/>
            <p:nvPr/>
          </p:nvSpPr>
          <p:spPr>
            <a:xfrm flipH="false" flipV="false" rot="0">
              <a:off x="0" y="0"/>
              <a:ext cx="24384000" cy="13693902"/>
            </a:xfrm>
            <a:custGeom>
              <a:avLst/>
              <a:gdLst/>
              <a:ahLst/>
              <a:cxnLst/>
              <a:rect r="r" b="b" t="t" l="l"/>
              <a:pathLst>
                <a:path h="13693902" w="24384000">
                  <a:moveTo>
                    <a:pt x="0" y="0"/>
                  </a:moveTo>
                  <a:lnTo>
                    <a:pt x="24384000" y="0"/>
                  </a:lnTo>
                  <a:lnTo>
                    <a:pt x="24384000" y="13693902"/>
                  </a:lnTo>
                  <a:lnTo>
                    <a:pt x="0" y="13693902"/>
                  </a:lnTo>
                  <a:lnTo>
                    <a:pt x="0" y="0"/>
                  </a:lnTo>
                  <a:close/>
                </a:path>
              </a:pathLst>
            </a:custGeom>
            <a:blipFill>
              <a:blip r:embed="rId2"/>
              <a:stretch>
                <a:fillRect l="0" t="-16" r="0" b="-16"/>
              </a:stretch>
            </a:blipFill>
          </p:spPr>
        </p:sp>
      </p:grpSp>
      <p:sp>
        <p:nvSpPr>
          <p:cNvPr name="TextBox 4" id="4"/>
          <p:cNvSpPr txBox="true"/>
          <p:nvPr/>
        </p:nvSpPr>
        <p:spPr>
          <a:xfrm rot="0">
            <a:off x="668560" y="5301968"/>
            <a:ext cx="5956300" cy="2230120"/>
          </a:xfrm>
          <a:prstGeom prst="rect">
            <a:avLst/>
          </a:prstGeom>
        </p:spPr>
        <p:txBody>
          <a:bodyPr anchor="t" rtlCol="false" tIns="0" lIns="0" bIns="0" rIns="0">
            <a:spAutoFit/>
          </a:bodyPr>
          <a:lstStyle/>
          <a:p>
            <a:pPr algn="l">
              <a:lnSpc>
                <a:spcPts val="5759"/>
              </a:lnSpc>
            </a:pPr>
            <a:r>
              <a:rPr lang="en-US" sz="4800" spc="280">
                <a:solidFill>
                  <a:srgbClr val="223668"/>
                </a:solidFill>
                <a:latin typeface="Trebuchet MS Bold"/>
              </a:rPr>
              <a:t>CHAT APPLICATION</a:t>
            </a:r>
          </a:p>
          <a:p>
            <a:pPr algn="l">
              <a:lnSpc>
                <a:spcPts val="5759"/>
              </a:lnSpc>
            </a:pPr>
          </a:p>
          <a:p>
            <a:pPr algn="l">
              <a:lnSpc>
                <a:spcPts val="5759"/>
              </a:lnSpc>
            </a:pPr>
            <a:r>
              <a:rPr lang="en-US" sz="4800" spc="300">
                <a:solidFill>
                  <a:srgbClr val="223668"/>
                </a:solidFill>
                <a:latin typeface="Trebuchet MS Bold"/>
              </a:rPr>
              <a:t>Task - 1</a:t>
            </a:r>
          </a:p>
        </p:txBody>
      </p:sp>
      <p:grpSp>
        <p:nvGrpSpPr>
          <p:cNvPr name="Group 5" id="5"/>
          <p:cNvGrpSpPr/>
          <p:nvPr/>
        </p:nvGrpSpPr>
        <p:grpSpPr>
          <a:xfrm rot="0">
            <a:off x="7942398" y="0"/>
            <a:ext cx="10345600" cy="10037226"/>
            <a:chOff x="0" y="0"/>
            <a:chExt cx="13794133" cy="13382968"/>
          </a:xfrm>
        </p:grpSpPr>
        <p:sp>
          <p:nvSpPr>
            <p:cNvPr name="Freeform 6" id="6"/>
            <p:cNvSpPr/>
            <p:nvPr/>
          </p:nvSpPr>
          <p:spPr>
            <a:xfrm flipH="false" flipV="false" rot="0">
              <a:off x="0" y="0"/>
              <a:ext cx="13794105" cy="13383006"/>
            </a:xfrm>
            <a:custGeom>
              <a:avLst/>
              <a:gdLst/>
              <a:ahLst/>
              <a:cxnLst/>
              <a:rect r="r" b="b" t="t" l="l"/>
              <a:pathLst>
                <a:path h="13383006" w="13794105">
                  <a:moveTo>
                    <a:pt x="0" y="0"/>
                  </a:moveTo>
                  <a:lnTo>
                    <a:pt x="13794105" y="0"/>
                  </a:lnTo>
                  <a:lnTo>
                    <a:pt x="13794105" y="13383006"/>
                  </a:lnTo>
                  <a:lnTo>
                    <a:pt x="0" y="13383006"/>
                  </a:lnTo>
                  <a:lnTo>
                    <a:pt x="0" y="0"/>
                  </a:lnTo>
                  <a:close/>
                </a:path>
              </a:pathLst>
            </a:custGeom>
            <a:blipFill>
              <a:blip r:embed="rId3"/>
              <a:stretch>
                <a:fillRect l="0" t="-38" r="0" b="-37"/>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98" cy="10286998"/>
            <a:chOff x="0" y="0"/>
            <a:chExt cx="24383997" cy="13715997"/>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24" t="0" r="-24" b="0"/>
              </a:stretch>
            </a:blipFill>
          </p:spPr>
        </p:sp>
      </p:grpSp>
      <p:sp>
        <p:nvSpPr>
          <p:cNvPr name="Freeform 4" id="4"/>
          <p:cNvSpPr/>
          <p:nvPr/>
        </p:nvSpPr>
        <p:spPr>
          <a:xfrm flipH="false" flipV="false" rot="0">
            <a:off x="0" y="1276340"/>
            <a:ext cx="9468136" cy="8061674"/>
          </a:xfrm>
          <a:custGeom>
            <a:avLst/>
            <a:gdLst/>
            <a:ahLst/>
            <a:cxnLst/>
            <a:rect r="r" b="b" t="t" l="l"/>
            <a:pathLst>
              <a:path h="8061674" w="9468136">
                <a:moveTo>
                  <a:pt x="0" y="0"/>
                </a:moveTo>
                <a:lnTo>
                  <a:pt x="9468136" y="0"/>
                </a:lnTo>
                <a:lnTo>
                  <a:pt x="9468136" y="8061674"/>
                </a:lnTo>
                <a:lnTo>
                  <a:pt x="0" y="8061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1639884"/>
            <a:ext cx="289465" cy="647033"/>
          </a:xfrm>
          <a:custGeom>
            <a:avLst/>
            <a:gdLst/>
            <a:ahLst/>
            <a:cxnLst/>
            <a:rect r="r" b="b" t="t" l="l"/>
            <a:pathLst>
              <a:path h="647033" w="289465">
                <a:moveTo>
                  <a:pt x="0" y="0"/>
                </a:moveTo>
                <a:lnTo>
                  <a:pt x="289465" y="0"/>
                </a:lnTo>
                <a:lnTo>
                  <a:pt x="289465" y="647033"/>
                </a:lnTo>
                <a:lnTo>
                  <a:pt x="0" y="647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35472" y="1507098"/>
            <a:ext cx="3737610" cy="695325"/>
          </a:xfrm>
          <a:prstGeom prst="rect">
            <a:avLst/>
          </a:prstGeom>
        </p:spPr>
        <p:txBody>
          <a:bodyPr anchor="t" rtlCol="false" tIns="0" lIns="0" bIns="0" rIns="0">
            <a:spAutoFit/>
          </a:bodyPr>
          <a:lstStyle/>
          <a:p>
            <a:pPr algn="l">
              <a:lnSpc>
                <a:spcPts val="4320"/>
              </a:lnSpc>
            </a:pPr>
            <a:r>
              <a:rPr lang="en-US" sz="3600" spc="-10">
                <a:solidFill>
                  <a:srgbClr val="C88C31"/>
                </a:solidFill>
                <a:latin typeface="Times New Roman Bold"/>
              </a:rPr>
              <a:t>Introduction</a:t>
            </a:r>
          </a:p>
        </p:txBody>
      </p:sp>
      <p:sp>
        <p:nvSpPr>
          <p:cNvPr name="TextBox 7" id="7"/>
          <p:cNvSpPr txBox="true"/>
          <p:nvPr/>
        </p:nvSpPr>
        <p:spPr>
          <a:xfrm rot="0">
            <a:off x="1349850" y="2144588"/>
            <a:ext cx="7858758" cy="1885950"/>
          </a:xfrm>
          <a:prstGeom prst="rect">
            <a:avLst/>
          </a:prstGeom>
        </p:spPr>
        <p:txBody>
          <a:bodyPr anchor="t" rtlCol="false" tIns="0" lIns="0" bIns="0" rIns="0">
            <a:spAutoFit/>
          </a:bodyPr>
          <a:lstStyle/>
          <a:p>
            <a:pPr algn="l">
              <a:lnSpc>
                <a:spcPts val="2400"/>
              </a:lnSpc>
            </a:pPr>
            <a:r>
              <a:rPr lang="en-US" sz="2000" spc="-10">
                <a:solidFill>
                  <a:srgbClr val="FFFFFF"/>
                </a:solidFill>
                <a:latin typeface="Arimo"/>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grpSp>
        <p:nvGrpSpPr>
          <p:cNvPr name="Group 8" id="8"/>
          <p:cNvGrpSpPr/>
          <p:nvPr/>
        </p:nvGrpSpPr>
        <p:grpSpPr>
          <a:xfrm rot="0">
            <a:off x="8534550" y="242113"/>
            <a:ext cx="9753448" cy="9802772"/>
            <a:chOff x="0" y="0"/>
            <a:chExt cx="13004597" cy="13070363"/>
          </a:xfrm>
        </p:grpSpPr>
        <p:sp>
          <p:nvSpPr>
            <p:cNvPr name="Freeform 9" id="9"/>
            <p:cNvSpPr/>
            <p:nvPr/>
          </p:nvSpPr>
          <p:spPr>
            <a:xfrm flipH="false" flipV="false" rot="0">
              <a:off x="0" y="0"/>
              <a:ext cx="13004546" cy="13070332"/>
            </a:xfrm>
            <a:custGeom>
              <a:avLst/>
              <a:gdLst/>
              <a:ahLst/>
              <a:cxnLst/>
              <a:rect r="r" b="b" t="t" l="l"/>
              <a:pathLst>
                <a:path h="13070332" w="13004546">
                  <a:moveTo>
                    <a:pt x="0" y="0"/>
                  </a:moveTo>
                  <a:lnTo>
                    <a:pt x="13004546" y="0"/>
                  </a:lnTo>
                  <a:lnTo>
                    <a:pt x="13004546" y="13070332"/>
                  </a:lnTo>
                  <a:lnTo>
                    <a:pt x="0" y="13070332"/>
                  </a:lnTo>
                  <a:lnTo>
                    <a:pt x="0" y="0"/>
                  </a:lnTo>
                  <a:close/>
                </a:path>
              </a:pathLst>
            </a:custGeom>
            <a:blipFill>
              <a:blip r:embed="rId7"/>
              <a:stretch>
                <a:fillRect l="-2" t="0" r="-3" b="0"/>
              </a:stretch>
            </a:blipFill>
          </p:spPr>
        </p:sp>
      </p:grpSp>
      <p:graphicFrame>
        <p:nvGraphicFramePr>
          <p:cNvPr name="Table 10" id="10"/>
          <p:cNvGraphicFramePr>
            <a:graphicFrameLocks noGrp="true"/>
          </p:cNvGraphicFramePr>
          <p:nvPr/>
        </p:nvGraphicFramePr>
        <p:xfrm>
          <a:off x="372174" y="4391424"/>
          <a:ext cx="8369300" cy="4724400"/>
        </p:xfrm>
        <a:graphic>
          <a:graphicData uri="http://schemas.openxmlformats.org/drawingml/2006/table">
            <a:tbl>
              <a:tblPr/>
              <a:tblGrid>
                <a:gridCol w="3437784"/>
                <a:gridCol w="3411857"/>
                <a:gridCol w="1519659"/>
              </a:tblGrid>
              <a:tr h="787400">
                <a:tc>
                  <a:txBody>
                    <a:bodyPr anchor="t" rtlCol="false"/>
                    <a:lstStyle/>
                    <a:p>
                      <a:pPr algn="l">
                        <a:lnSpc>
                          <a:spcPts val="3358"/>
                        </a:lnSpc>
                        <a:defRPr/>
                      </a:pPr>
                      <a:r>
                        <a:rPr lang="en-US" sz="2799" spc="-10">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8"/>
                        </a:lnSpc>
                        <a:defRPr/>
                      </a:pPr>
                      <a:r>
                        <a:rPr lang="en-US" sz="2799" spc="-10">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8"/>
                        </a:lnSpc>
                        <a:defRPr/>
                      </a:pPr>
                      <a:r>
                        <a:rPr lang="en-US" sz="2799" spc="-10">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8"/>
                        </a:lnSpc>
                        <a:defRPr/>
                      </a:pPr>
                      <a:r>
                        <a:rPr lang="en-US" sz="2799" spc="-10">
                          <a:solidFill>
                            <a:srgbClr val="FFFFFF"/>
                          </a:solidFill>
                          <a:latin typeface="Arimo"/>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8"/>
                        </a:lnSpc>
                        <a:defRPr/>
                      </a:pPr>
                      <a:r>
                        <a:rPr lang="en-US" sz="2799" spc="-10">
                          <a:solidFill>
                            <a:srgbClr val="FFFFFF"/>
                          </a:solidFill>
                          <a:latin typeface="Arimo"/>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8"/>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8"/>
                        </a:lnSpc>
                        <a:defRPr/>
                      </a:pPr>
                      <a:r>
                        <a:rPr lang="en-US" sz="2799" spc="-10">
                          <a:solidFill>
                            <a:srgbClr val="FFFFFF"/>
                          </a:solidFill>
                          <a:latin typeface="Arimo"/>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8"/>
                        </a:lnSpc>
                        <a:defRPr/>
                      </a:pPr>
                      <a:r>
                        <a:rPr lang="en-US" sz="2799" spc="-10">
                          <a:solidFill>
                            <a:srgbClr val="FFFFFF"/>
                          </a:solidFill>
                          <a:latin typeface="Arimo"/>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8"/>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8"/>
                        </a:lnSpc>
                        <a:defRPr/>
                      </a:pPr>
                      <a:r>
                        <a:rPr lang="en-US" sz="2799" spc="-10">
                          <a:solidFill>
                            <a:srgbClr val="FFFFFF"/>
                          </a:solidFill>
                          <a:latin typeface="Arimo"/>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8"/>
                        </a:lnSpc>
                        <a:defRPr/>
                      </a:pPr>
                      <a:r>
                        <a:rPr lang="en-US" sz="2799" spc="-10">
                          <a:solidFill>
                            <a:srgbClr val="FFFFFF"/>
                          </a:solidFill>
                          <a:latin typeface="Arimo"/>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8"/>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8"/>
                        </a:lnSpc>
                        <a:defRPr/>
                      </a:pPr>
                      <a:r>
                        <a:rPr lang="en-US" sz="2799" spc="-10">
                          <a:solidFill>
                            <a:srgbClr val="FFFFFF"/>
                          </a:solidFill>
                          <a:latin typeface="Arimo"/>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8"/>
                        </a:lnSpc>
                        <a:defRPr/>
                      </a:pPr>
                      <a:r>
                        <a:rPr lang="en-US" sz="2799">
                          <a:solidFill>
                            <a:srgbClr val="FFFFFF"/>
                          </a:solidFill>
                          <a:latin typeface="Arimo"/>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8"/>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78" cy="10286998"/>
            <a:chOff x="0" y="0"/>
            <a:chExt cx="24383971" cy="13715997"/>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24" t="0" r="-24" b="0"/>
              </a:stretch>
            </a:blipFill>
          </p:spPr>
        </p:sp>
      </p:grpSp>
      <p:sp>
        <p:nvSpPr>
          <p:cNvPr name="Freeform 4" id="4"/>
          <p:cNvSpPr/>
          <p:nvPr/>
        </p:nvSpPr>
        <p:spPr>
          <a:xfrm flipH="false" flipV="false" rot="0">
            <a:off x="541038" y="59541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1038" y="451932"/>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37610" y="6003412"/>
            <a:ext cx="13677900" cy="2597150"/>
          </a:xfrm>
          <a:prstGeom prst="rect">
            <a:avLst/>
          </a:prstGeom>
        </p:spPr>
        <p:txBody>
          <a:bodyPr anchor="t" rtlCol="false" tIns="0" lIns="0" bIns="0" rIns="0">
            <a:spAutoFit/>
          </a:bodyPr>
          <a:lstStyle/>
          <a:p>
            <a:pPr algn="l">
              <a:lnSpc>
                <a:spcPts val="3358"/>
              </a:lnSpc>
            </a:pPr>
            <a:r>
              <a:rPr lang="en-US" sz="2799" spc="28">
                <a:solidFill>
                  <a:srgbClr val="C88C31"/>
                </a:solidFill>
                <a:latin typeface="Trebuchet MS Bold"/>
              </a:rPr>
              <a:t>Learning Outcome</a:t>
            </a:r>
          </a:p>
          <a:p>
            <a:pPr algn="l" marL="896499" indent="-298833" lvl="2">
              <a:lnSpc>
                <a:spcPts val="3358"/>
              </a:lnSpc>
              <a:buFont typeface="Arial"/>
              <a:buChar char="⚬"/>
            </a:pPr>
            <a:r>
              <a:rPr lang="en-US" sz="2799" spc="-109">
                <a:solidFill>
                  <a:srgbClr val="000000"/>
                </a:solidFill>
                <a:latin typeface="Times New Roman"/>
              </a:rPr>
              <a:t>Get to know about different lifecycle models.</a:t>
            </a:r>
          </a:p>
          <a:p>
            <a:pPr algn="l" marL="896499" indent="-298833" lvl="2">
              <a:lnSpc>
                <a:spcPts val="3358"/>
              </a:lnSpc>
              <a:buFont typeface="Arial"/>
              <a:buChar char="⚬"/>
            </a:pPr>
            <a:r>
              <a:rPr lang="en-US" sz="2799" spc="10">
                <a:solidFill>
                  <a:srgbClr val="000000"/>
                </a:solidFill>
                <a:latin typeface="Times New Roman"/>
              </a:rPr>
              <a:t>Understanding importance and how to create an SRS</a:t>
            </a:r>
          </a:p>
          <a:p>
            <a:pPr algn="l" marL="896499" indent="-298833" lvl="2">
              <a:lnSpc>
                <a:spcPts val="3358"/>
              </a:lnSpc>
              <a:buFont typeface="Arial"/>
              <a:buChar char="⚬"/>
            </a:pPr>
            <a:r>
              <a:rPr lang="en-US" sz="2799" spc="-10">
                <a:solidFill>
                  <a:srgbClr val="000000"/>
                </a:solidFill>
                <a:latin typeface="Times New Roman"/>
              </a:rPr>
              <a:t>Knowing various commands of Github</a:t>
            </a:r>
          </a:p>
          <a:p>
            <a:pPr algn="l" marL="896499" indent="-298833" lvl="2">
              <a:lnSpc>
                <a:spcPts val="3358"/>
              </a:lnSpc>
              <a:buFont typeface="Arial"/>
              <a:buChar char="⚬"/>
            </a:pPr>
            <a:r>
              <a:rPr lang="en-US" sz="2799" spc="-20">
                <a:solidFill>
                  <a:srgbClr val="000000"/>
                </a:solidFill>
                <a:latin typeface="Times New Roman"/>
              </a:rPr>
              <a:t>Understanding agile and scrum management techniques for efficient product development</a:t>
            </a:r>
          </a:p>
        </p:txBody>
      </p:sp>
      <p:sp>
        <p:nvSpPr>
          <p:cNvPr name="TextBox 7" id="7"/>
          <p:cNvSpPr txBox="true"/>
          <p:nvPr/>
        </p:nvSpPr>
        <p:spPr>
          <a:xfrm rot="0">
            <a:off x="1037608" y="367054"/>
            <a:ext cx="1539240" cy="739140"/>
          </a:xfrm>
          <a:prstGeom prst="rect">
            <a:avLst/>
          </a:prstGeom>
        </p:spPr>
        <p:txBody>
          <a:bodyPr anchor="t" rtlCol="false" tIns="0" lIns="0" bIns="0" rIns="0">
            <a:spAutoFit/>
          </a:bodyPr>
          <a:lstStyle/>
          <a:p>
            <a:pPr algn="l">
              <a:lnSpc>
                <a:spcPts val="4320"/>
              </a:lnSpc>
            </a:pPr>
            <a:r>
              <a:rPr lang="en-US" sz="3600" spc="-130">
                <a:solidFill>
                  <a:srgbClr val="223668"/>
                </a:solidFill>
                <a:latin typeface="Times New Roman Bold"/>
              </a:rPr>
              <a:t>Task - 1</a:t>
            </a:r>
          </a:p>
        </p:txBody>
      </p:sp>
      <p:sp>
        <p:nvSpPr>
          <p:cNvPr name="TextBox 8" id="8"/>
          <p:cNvSpPr txBox="true"/>
          <p:nvPr/>
        </p:nvSpPr>
        <p:spPr>
          <a:xfrm rot="0">
            <a:off x="1109798" y="1070578"/>
            <a:ext cx="8766810" cy="3662680"/>
          </a:xfrm>
          <a:prstGeom prst="rect">
            <a:avLst/>
          </a:prstGeom>
        </p:spPr>
        <p:txBody>
          <a:bodyPr anchor="t" rtlCol="false" tIns="0" lIns="0" bIns="0" rIns="0">
            <a:spAutoFit/>
          </a:bodyPr>
          <a:lstStyle/>
          <a:p>
            <a:pPr algn="l">
              <a:lnSpc>
                <a:spcPts val="3840"/>
              </a:lnSpc>
            </a:pPr>
            <a:r>
              <a:rPr lang="en-US" sz="3200" spc="-30">
                <a:solidFill>
                  <a:srgbClr val="0B5394"/>
                </a:solidFill>
                <a:latin typeface="Times New Roman Bold"/>
              </a:rPr>
              <a:t>Creation of SRS &amp; Github</a:t>
            </a:r>
          </a:p>
          <a:p>
            <a:pPr algn="l" marL="853319" indent="-284440" lvl="2">
              <a:lnSpc>
                <a:spcPts val="3358"/>
              </a:lnSpc>
              <a:buFont typeface="Arial"/>
              <a:buChar char="⚬"/>
            </a:pPr>
            <a:r>
              <a:rPr lang="en-US" sz="2799" spc="-48">
                <a:solidFill>
                  <a:srgbClr val="000000"/>
                </a:solidFill>
                <a:latin typeface="Times New Roman"/>
              </a:rPr>
              <a:t>Create SRS : “Your Project”</a:t>
            </a:r>
          </a:p>
          <a:p>
            <a:pPr algn="l" marL="853319" indent="-284440" lvl="2">
              <a:lnSpc>
                <a:spcPts val="3358"/>
              </a:lnSpc>
              <a:buFont typeface="Arial"/>
              <a:buChar char="⚬"/>
            </a:pPr>
            <a:r>
              <a:rPr lang="en-US" sz="2799" spc="-10">
                <a:solidFill>
                  <a:srgbClr val="000000"/>
                </a:solidFill>
                <a:latin typeface="Times New Roman"/>
              </a:rPr>
              <a:t>Creation &amp; Set-up of Github account</a:t>
            </a:r>
          </a:p>
          <a:p>
            <a:pPr algn="l" marL="853319" indent="-284440" lvl="2">
              <a:lnSpc>
                <a:spcPts val="3358"/>
              </a:lnSpc>
              <a:buFont typeface="Arial"/>
              <a:buChar char="⚬"/>
            </a:pPr>
            <a:r>
              <a:rPr lang="en-US" sz="2799" spc="20">
                <a:solidFill>
                  <a:srgbClr val="000000"/>
                </a:solidFill>
                <a:latin typeface="Times New Roman"/>
              </a:rPr>
              <a:t>Creation &amp; Hands-on to various commands of Git Bash</a:t>
            </a:r>
          </a:p>
          <a:p>
            <a:pPr algn="l" marL="853319" indent="-284440" lvl="2">
              <a:lnSpc>
                <a:spcPts val="3358"/>
              </a:lnSpc>
            </a:pPr>
          </a:p>
          <a:p>
            <a:pPr algn="l" marL="975571" indent="-325190" lvl="2">
              <a:lnSpc>
                <a:spcPts val="3840"/>
              </a:lnSpc>
            </a:pPr>
            <a:r>
              <a:rPr lang="en-US" sz="3200" spc="-80">
                <a:solidFill>
                  <a:srgbClr val="0B5394"/>
                </a:solidFill>
                <a:latin typeface="Times New Roman Bold"/>
              </a:rPr>
              <a:t>Evaluation Metric:</a:t>
            </a:r>
          </a:p>
          <a:p>
            <a:pPr algn="l" marL="815853" indent="-271951" lvl="2">
              <a:lnSpc>
                <a:spcPts val="3358"/>
              </a:lnSpc>
              <a:buFont typeface="Arial"/>
              <a:buChar char="⚬"/>
            </a:pPr>
            <a:r>
              <a:rPr lang="en-US" sz="2799" spc="-48">
                <a:solidFill>
                  <a:srgbClr val="000000"/>
                </a:solidFill>
                <a:latin typeface="Times New Roman"/>
              </a:rPr>
              <a:t>100% Completion of the above tasks</a:t>
            </a:r>
          </a:p>
        </p:txBody>
      </p:sp>
      <p:grpSp>
        <p:nvGrpSpPr>
          <p:cNvPr name="Group 9" id="9"/>
          <p:cNvGrpSpPr/>
          <p:nvPr/>
        </p:nvGrpSpPr>
        <p:grpSpPr>
          <a:xfrm rot="0">
            <a:off x="11925604" y="0"/>
            <a:ext cx="6362394" cy="9945472"/>
            <a:chOff x="0" y="0"/>
            <a:chExt cx="8483192" cy="13260629"/>
          </a:xfrm>
        </p:grpSpPr>
        <p:sp>
          <p:nvSpPr>
            <p:cNvPr name="Freeform 10" id="10"/>
            <p:cNvSpPr/>
            <p:nvPr/>
          </p:nvSpPr>
          <p:spPr>
            <a:xfrm flipH="false" flipV="false" rot="0">
              <a:off x="0" y="0"/>
              <a:ext cx="8483219" cy="13260578"/>
            </a:xfrm>
            <a:custGeom>
              <a:avLst/>
              <a:gdLst/>
              <a:ahLst/>
              <a:cxnLst/>
              <a:rect r="r" b="b" t="t" l="l"/>
              <a:pathLst>
                <a:path h="13260578" w="8483219">
                  <a:moveTo>
                    <a:pt x="0" y="0"/>
                  </a:moveTo>
                  <a:lnTo>
                    <a:pt x="8483219" y="0"/>
                  </a:lnTo>
                  <a:lnTo>
                    <a:pt x="8483219" y="13260578"/>
                  </a:lnTo>
                  <a:lnTo>
                    <a:pt x="0" y="13260578"/>
                  </a:lnTo>
                  <a:lnTo>
                    <a:pt x="0" y="0"/>
                  </a:lnTo>
                  <a:close/>
                </a:path>
              </a:pathLst>
            </a:custGeom>
            <a:blipFill>
              <a:blip r:embed="rId7"/>
              <a:stretch>
                <a:fillRect l="0" t="-1" r="0" b="-2"/>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78" cy="10286998"/>
            <a:chOff x="0" y="0"/>
            <a:chExt cx="24383971" cy="13715997"/>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24" t="0" r="-24" b="0"/>
              </a:stretch>
            </a:blipFill>
          </p:spPr>
        </p:sp>
      </p:grpSp>
      <p:sp>
        <p:nvSpPr>
          <p:cNvPr name="Freeform 4" id="4"/>
          <p:cNvSpPr/>
          <p:nvPr/>
        </p:nvSpPr>
        <p:spPr>
          <a:xfrm flipH="false" flipV="false" rot="0">
            <a:off x="541038" y="5954134"/>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1038" y="451932"/>
            <a:ext cx="350520" cy="747808"/>
          </a:xfrm>
          <a:custGeom>
            <a:avLst/>
            <a:gdLst/>
            <a:ahLst/>
            <a:cxnLst/>
            <a:rect r="r" b="b" t="t" l="l"/>
            <a:pathLst>
              <a:path h="747808" w="350520">
                <a:moveTo>
                  <a:pt x="0" y="0"/>
                </a:moveTo>
                <a:lnTo>
                  <a:pt x="350520" y="0"/>
                </a:lnTo>
                <a:lnTo>
                  <a:pt x="350520" y="747808"/>
                </a:lnTo>
                <a:lnTo>
                  <a:pt x="0" y="7478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37608" y="367054"/>
            <a:ext cx="4321810" cy="739140"/>
          </a:xfrm>
          <a:prstGeom prst="rect">
            <a:avLst/>
          </a:prstGeom>
        </p:spPr>
        <p:txBody>
          <a:bodyPr anchor="t" rtlCol="false" tIns="0" lIns="0" bIns="0" rIns="0">
            <a:spAutoFit/>
          </a:bodyPr>
          <a:lstStyle/>
          <a:p>
            <a:pPr algn="l">
              <a:lnSpc>
                <a:spcPts val="4320"/>
              </a:lnSpc>
            </a:pPr>
            <a:r>
              <a:rPr lang="en-US" sz="3600" spc="-10">
                <a:solidFill>
                  <a:srgbClr val="223668"/>
                </a:solidFill>
                <a:latin typeface="Times New Roman Bold"/>
              </a:rPr>
              <a:t>Step-Wise Description</a:t>
            </a:r>
          </a:p>
        </p:txBody>
      </p:sp>
      <p:grpSp>
        <p:nvGrpSpPr>
          <p:cNvPr name="Group 7" id="7"/>
          <p:cNvGrpSpPr/>
          <p:nvPr/>
        </p:nvGrpSpPr>
        <p:grpSpPr>
          <a:xfrm rot="0">
            <a:off x="11925604" y="0"/>
            <a:ext cx="6362394" cy="9945472"/>
            <a:chOff x="0" y="0"/>
            <a:chExt cx="8483192" cy="13260629"/>
          </a:xfrm>
        </p:grpSpPr>
        <p:sp>
          <p:nvSpPr>
            <p:cNvPr name="Freeform 8" id="8"/>
            <p:cNvSpPr/>
            <p:nvPr/>
          </p:nvSpPr>
          <p:spPr>
            <a:xfrm flipH="false" flipV="false" rot="0">
              <a:off x="0" y="0"/>
              <a:ext cx="8483219" cy="13260578"/>
            </a:xfrm>
            <a:custGeom>
              <a:avLst/>
              <a:gdLst/>
              <a:ahLst/>
              <a:cxnLst/>
              <a:rect r="r" b="b" t="t" l="l"/>
              <a:pathLst>
                <a:path h="13260578" w="8483219">
                  <a:moveTo>
                    <a:pt x="0" y="0"/>
                  </a:moveTo>
                  <a:lnTo>
                    <a:pt x="8483219" y="0"/>
                  </a:lnTo>
                  <a:lnTo>
                    <a:pt x="8483219" y="13260578"/>
                  </a:lnTo>
                  <a:lnTo>
                    <a:pt x="0" y="13260578"/>
                  </a:lnTo>
                  <a:lnTo>
                    <a:pt x="0" y="0"/>
                  </a:lnTo>
                  <a:close/>
                </a:path>
              </a:pathLst>
            </a:custGeom>
            <a:blipFill>
              <a:blip r:embed="rId7"/>
              <a:stretch>
                <a:fillRect l="0" t="-1" r="0" b="-2"/>
              </a:stretch>
            </a:blipFill>
          </p:spPr>
        </p:sp>
      </p:grpSp>
      <p:sp>
        <p:nvSpPr>
          <p:cNvPr name="TextBox 9" id="9"/>
          <p:cNvSpPr txBox="true"/>
          <p:nvPr/>
        </p:nvSpPr>
        <p:spPr>
          <a:xfrm rot="0">
            <a:off x="770750" y="1201994"/>
            <a:ext cx="16804640" cy="7677125"/>
          </a:xfrm>
          <a:prstGeom prst="rect">
            <a:avLst/>
          </a:prstGeom>
        </p:spPr>
        <p:txBody>
          <a:bodyPr anchor="t" rtlCol="false" tIns="0" lIns="0" bIns="0" rIns="0">
            <a:spAutoFit/>
          </a:bodyPr>
          <a:lstStyle/>
          <a:p>
            <a:pPr algn="l">
              <a:lnSpc>
                <a:spcPts val="4199"/>
              </a:lnSpc>
            </a:pPr>
            <a:r>
              <a:rPr lang="en-US" sz="3499">
                <a:solidFill>
                  <a:srgbClr val="000000"/>
                </a:solidFill>
                <a:latin typeface="Times New Roman"/>
              </a:rPr>
              <a:t>       1.</a:t>
            </a:r>
            <a:r>
              <a:rPr lang="en-US" sz="3499">
                <a:solidFill>
                  <a:srgbClr val="000000"/>
                </a:solidFill>
                <a:latin typeface="Times New Roman"/>
              </a:rPr>
              <a:t>Registration and login</a:t>
            </a:r>
          </a:p>
          <a:p>
            <a:pPr algn="l">
              <a:lnSpc>
                <a:spcPts val="6774"/>
              </a:lnSpc>
            </a:pPr>
            <a:r>
              <a:rPr lang="en-US" sz="3498" spc="-6">
                <a:solidFill>
                  <a:srgbClr val="000000"/>
                </a:solidFill>
                <a:latin typeface="Times New Roman"/>
              </a:rPr>
              <a:t>       </a:t>
            </a:r>
            <a:r>
              <a:rPr lang="en-US" sz="3498" spc="-6">
                <a:solidFill>
                  <a:srgbClr val="000000"/>
                </a:solidFill>
                <a:latin typeface="Times New Roman"/>
              </a:rPr>
              <a:t>2.</a:t>
            </a:r>
            <a:r>
              <a:rPr lang="en-US" sz="3498" spc="-6">
                <a:solidFill>
                  <a:srgbClr val="000000"/>
                </a:solidFill>
                <a:latin typeface="Times New Roman"/>
              </a:rPr>
              <a:t>Edit profile settings  </a:t>
            </a:r>
          </a:p>
          <a:p>
            <a:pPr algn="l">
              <a:lnSpc>
                <a:spcPts val="6774"/>
              </a:lnSpc>
            </a:pPr>
            <a:r>
              <a:rPr lang="en-US" sz="3499" spc="-10">
                <a:solidFill>
                  <a:srgbClr val="000000"/>
                </a:solidFill>
                <a:latin typeface="Times New Roman"/>
              </a:rPr>
              <a:t>       3.Search user</a:t>
            </a:r>
          </a:p>
          <a:p>
            <a:pPr algn="l">
              <a:lnSpc>
                <a:spcPts val="4199"/>
              </a:lnSpc>
            </a:pPr>
            <a:r>
              <a:rPr lang="en-US" sz="3499" spc="-10">
                <a:solidFill>
                  <a:srgbClr val="000000"/>
                </a:solidFill>
                <a:latin typeface="Times New Roman"/>
              </a:rPr>
              <a:t>  </a:t>
            </a:r>
            <a:r>
              <a:rPr lang="en-US" sz="3499" spc="-10">
                <a:solidFill>
                  <a:srgbClr val="000000"/>
                </a:solidFill>
                <a:latin typeface="Times New Roman"/>
              </a:rPr>
              <a:t>     4.Message to user</a:t>
            </a:r>
          </a:p>
          <a:p>
            <a:pPr algn="l">
              <a:lnSpc>
                <a:spcPts val="4199"/>
              </a:lnSpc>
            </a:pPr>
            <a:r>
              <a:rPr lang="en-US" sz="3499" spc="-10">
                <a:solidFill>
                  <a:srgbClr val="000000"/>
                </a:solidFill>
                <a:latin typeface="Times New Roman"/>
              </a:rPr>
              <a:t>  </a:t>
            </a:r>
            <a:r>
              <a:rPr lang="en-US" sz="3499" spc="-10">
                <a:solidFill>
                  <a:srgbClr val="000000"/>
                </a:solidFill>
                <a:latin typeface="Times New Roman"/>
              </a:rPr>
              <a:t>     5.Create group chat</a:t>
            </a:r>
          </a:p>
          <a:p>
            <a:pPr algn="l" marL="837064" indent="-279021" lvl="2">
              <a:lnSpc>
                <a:spcPts val="3719"/>
              </a:lnSpc>
            </a:pPr>
          </a:p>
          <a:p>
            <a:pPr algn="l" marL="837064" indent="-279021" lvl="2">
              <a:lnSpc>
                <a:spcPts val="3719"/>
              </a:lnSpc>
            </a:pPr>
          </a:p>
          <a:p>
            <a:pPr algn="l" marL="1053150" indent="-351050" lvl="2">
              <a:lnSpc>
                <a:spcPts val="4678"/>
              </a:lnSpc>
            </a:pPr>
            <a:r>
              <a:rPr lang="en-US" sz="3898" spc="-128">
                <a:solidFill>
                  <a:srgbClr val="C88C31"/>
                </a:solidFill>
                <a:latin typeface="Times New Roman Bold"/>
              </a:rPr>
              <a:t>Summary of your task</a:t>
            </a:r>
          </a:p>
          <a:p>
            <a:pPr algn="l" marL="837064" indent="-279021" lvl="2">
              <a:lnSpc>
                <a:spcPts val="3719"/>
              </a:lnSpc>
            </a:pPr>
            <a:r>
              <a:rPr lang="en-US" sz="3099" spc="-11">
                <a:solidFill>
                  <a:srgbClr val="000000"/>
                </a:solidFill>
                <a:latin typeface="Arimo"/>
              </a:rPr>
              <a:t>Generating Responses: Depending on the input and context, I provide human-like responses that include  pertinent information, thoughtful dialogue, and question-and-answer exchanges.</a:t>
            </a:r>
          </a:p>
          <a:p>
            <a:pPr algn="l" marL="837064" indent="-279021" lvl="2">
              <a:lnSpc>
                <a:spcPts val="3719"/>
              </a:lnSpc>
            </a:pPr>
          </a:p>
          <a:p>
            <a:pPr algn="l" marL="837064" indent="-279021" lvl="2">
              <a:lnSpc>
                <a:spcPts val="3719"/>
              </a:lnSpc>
            </a:pPr>
            <a:r>
              <a:rPr lang="en-US" sz="3099" spc="-11">
                <a:solidFill>
                  <a:srgbClr val="000000"/>
                </a:solidFill>
                <a:latin typeface="Arimo"/>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68" y="12"/>
            <a:ext cx="18287978" cy="10286988"/>
            <a:chOff x="0" y="0"/>
            <a:chExt cx="24383971" cy="13715984"/>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4" r="0" b="-14"/>
              </a:stretch>
            </a:blipFill>
          </p:spPr>
        </p:sp>
      </p:grpSp>
      <p:sp>
        <p:nvSpPr>
          <p:cNvPr name="Freeform 4" id="4"/>
          <p:cNvSpPr/>
          <p:nvPr/>
        </p:nvSpPr>
        <p:spPr>
          <a:xfrm flipH="false" flipV="false" rot="0">
            <a:off x="0" y="404810"/>
            <a:ext cx="271463" cy="688181"/>
          </a:xfrm>
          <a:custGeom>
            <a:avLst/>
            <a:gdLst/>
            <a:ahLst/>
            <a:cxnLst/>
            <a:rect r="r" b="b" t="t" l="l"/>
            <a:pathLst>
              <a:path h="688181" w="271463">
                <a:moveTo>
                  <a:pt x="0" y="0"/>
                </a:moveTo>
                <a:lnTo>
                  <a:pt x="271463" y="0"/>
                </a:lnTo>
                <a:lnTo>
                  <a:pt x="271463" y="688181"/>
                </a:lnTo>
                <a:lnTo>
                  <a:pt x="0" y="688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5250750" y="2120818"/>
            <a:ext cx="7770142" cy="6742084"/>
            <a:chOff x="0" y="0"/>
            <a:chExt cx="10360189" cy="8989445"/>
          </a:xfrm>
        </p:grpSpPr>
        <p:sp>
          <p:nvSpPr>
            <p:cNvPr name="Freeform 6" id="6"/>
            <p:cNvSpPr/>
            <p:nvPr/>
          </p:nvSpPr>
          <p:spPr>
            <a:xfrm flipH="false" flipV="false" rot="0">
              <a:off x="0" y="0"/>
              <a:ext cx="10360152" cy="8989441"/>
            </a:xfrm>
            <a:custGeom>
              <a:avLst/>
              <a:gdLst/>
              <a:ahLst/>
              <a:cxnLst/>
              <a:rect r="r" b="b" t="t" l="l"/>
              <a:pathLst>
                <a:path h="8989441" w="10360152">
                  <a:moveTo>
                    <a:pt x="0" y="0"/>
                  </a:moveTo>
                  <a:lnTo>
                    <a:pt x="10360152" y="0"/>
                  </a:lnTo>
                  <a:lnTo>
                    <a:pt x="10360152" y="8989441"/>
                  </a:lnTo>
                  <a:lnTo>
                    <a:pt x="0" y="8989441"/>
                  </a:lnTo>
                  <a:lnTo>
                    <a:pt x="0" y="0"/>
                  </a:lnTo>
                  <a:close/>
                </a:path>
              </a:pathLst>
            </a:custGeom>
            <a:blipFill>
              <a:blip r:embed="rId5"/>
              <a:stretch>
                <a:fillRect l="0" t="-17" r="0" b="-17"/>
              </a:stretch>
            </a:blipFill>
          </p:spPr>
        </p:sp>
      </p:grpSp>
      <p:grpSp>
        <p:nvGrpSpPr>
          <p:cNvPr name="Group 7" id="7"/>
          <p:cNvGrpSpPr/>
          <p:nvPr/>
        </p:nvGrpSpPr>
        <p:grpSpPr>
          <a:xfrm rot="0">
            <a:off x="13237444" y="4615448"/>
            <a:ext cx="163852" cy="163850"/>
            <a:chOff x="0" y="0"/>
            <a:chExt cx="218469" cy="218467"/>
          </a:xfrm>
        </p:grpSpPr>
        <p:sp>
          <p:nvSpPr>
            <p:cNvPr name="Freeform 8" id="8"/>
            <p:cNvSpPr/>
            <p:nvPr/>
          </p:nvSpPr>
          <p:spPr>
            <a:xfrm flipH="false" flipV="false" rot="0">
              <a:off x="0" y="0"/>
              <a:ext cx="218440" cy="218440"/>
            </a:xfrm>
            <a:custGeom>
              <a:avLst/>
              <a:gdLst/>
              <a:ahLst/>
              <a:cxnLst/>
              <a:rect r="r" b="b" t="t" l="l"/>
              <a:pathLst>
                <a:path h="218440" w="218440">
                  <a:moveTo>
                    <a:pt x="0" y="0"/>
                  </a:moveTo>
                  <a:lnTo>
                    <a:pt x="218440" y="0"/>
                  </a:lnTo>
                  <a:lnTo>
                    <a:pt x="218440" y="218440"/>
                  </a:lnTo>
                  <a:lnTo>
                    <a:pt x="0" y="218440"/>
                  </a:lnTo>
                  <a:lnTo>
                    <a:pt x="0" y="0"/>
                  </a:lnTo>
                  <a:close/>
                </a:path>
              </a:pathLst>
            </a:custGeom>
            <a:blipFill>
              <a:blip r:embed="rId6"/>
              <a:stretch>
                <a:fillRect l="0" t="0" r="-13" b="-12"/>
              </a:stretch>
            </a:blipFill>
          </p:spPr>
        </p:sp>
      </p:grpSp>
      <p:grpSp>
        <p:nvGrpSpPr>
          <p:cNvPr name="Group 9" id="9"/>
          <p:cNvGrpSpPr/>
          <p:nvPr/>
        </p:nvGrpSpPr>
        <p:grpSpPr>
          <a:xfrm rot="0">
            <a:off x="12852400" y="7119824"/>
            <a:ext cx="163852" cy="163850"/>
            <a:chOff x="0" y="0"/>
            <a:chExt cx="218469" cy="218467"/>
          </a:xfrm>
        </p:grpSpPr>
        <p:sp>
          <p:nvSpPr>
            <p:cNvPr name="Freeform 10" id="10"/>
            <p:cNvSpPr/>
            <p:nvPr/>
          </p:nvSpPr>
          <p:spPr>
            <a:xfrm flipH="false" flipV="false" rot="0">
              <a:off x="0" y="0"/>
              <a:ext cx="218440" cy="218440"/>
            </a:xfrm>
            <a:custGeom>
              <a:avLst/>
              <a:gdLst/>
              <a:ahLst/>
              <a:cxnLst/>
              <a:rect r="r" b="b" t="t" l="l"/>
              <a:pathLst>
                <a:path h="218440" w="218440">
                  <a:moveTo>
                    <a:pt x="0" y="0"/>
                  </a:moveTo>
                  <a:lnTo>
                    <a:pt x="218440" y="0"/>
                  </a:lnTo>
                  <a:lnTo>
                    <a:pt x="218440" y="218440"/>
                  </a:lnTo>
                  <a:lnTo>
                    <a:pt x="0" y="218440"/>
                  </a:lnTo>
                  <a:lnTo>
                    <a:pt x="0" y="0"/>
                  </a:lnTo>
                  <a:close/>
                </a:path>
              </a:pathLst>
            </a:custGeom>
            <a:blipFill>
              <a:blip r:embed="rId7"/>
              <a:stretch>
                <a:fillRect l="0" t="0" r="-13" b="-12"/>
              </a:stretch>
            </a:blipFill>
          </p:spPr>
        </p:sp>
      </p:grpSp>
      <p:grpSp>
        <p:nvGrpSpPr>
          <p:cNvPr name="Group 11" id="11"/>
          <p:cNvGrpSpPr/>
          <p:nvPr/>
        </p:nvGrpSpPr>
        <p:grpSpPr>
          <a:xfrm rot="0">
            <a:off x="10897374" y="8755318"/>
            <a:ext cx="163850" cy="163850"/>
            <a:chOff x="0" y="0"/>
            <a:chExt cx="218467" cy="218467"/>
          </a:xfrm>
        </p:grpSpPr>
        <p:sp>
          <p:nvSpPr>
            <p:cNvPr name="Freeform 12" id="12"/>
            <p:cNvSpPr/>
            <p:nvPr/>
          </p:nvSpPr>
          <p:spPr>
            <a:xfrm flipH="false" flipV="false" rot="0">
              <a:off x="0" y="0"/>
              <a:ext cx="218440" cy="218440"/>
            </a:xfrm>
            <a:custGeom>
              <a:avLst/>
              <a:gdLst/>
              <a:ahLst/>
              <a:cxnLst/>
              <a:rect r="r" b="b" t="t" l="l"/>
              <a:pathLst>
                <a:path h="218440" w="218440">
                  <a:moveTo>
                    <a:pt x="0" y="0"/>
                  </a:moveTo>
                  <a:lnTo>
                    <a:pt x="218440" y="0"/>
                  </a:lnTo>
                  <a:lnTo>
                    <a:pt x="218440" y="218440"/>
                  </a:lnTo>
                  <a:lnTo>
                    <a:pt x="0" y="218440"/>
                  </a:lnTo>
                  <a:lnTo>
                    <a:pt x="0" y="0"/>
                  </a:lnTo>
                  <a:close/>
                </a:path>
              </a:pathLst>
            </a:custGeom>
            <a:blipFill>
              <a:blip r:embed="rId6"/>
              <a:stretch>
                <a:fillRect l="0" t="0" r="-12" b="-12"/>
              </a:stretch>
            </a:blipFill>
          </p:spPr>
        </p:sp>
      </p:grpSp>
      <p:grpSp>
        <p:nvGrpSpPr>
          <p:cNvPr name="Group 13" id="13"/>
          <p:cNvGrpSpPr/>
          <p:nvPr/>
        </p:nvGrpSpPr>
        <p:grpSpPr>
          <a:xfrm rot="0">
            <a:off x="12888428" y="2164638"/>
            <a:ext cx="163850" cy="163850"/>
            <a:chOff x="0" y="0"/>
            <a:chExt cx="218467" cy="218467"/>
          </a:xfrm>
        </p:grpSpPr>
        <p:sp>
          <p:nvSpPr>
            <p:cNvPr name="Freeform 14" id="14"/>
            <p:cNvSpPr/>
            <p:nvPr/>
          </p:nvSpPr>
          <p:spPr>
            <a:xfrm flipH="false" flipV="false" rot="0">
              <a:off x="0" y="0"/>
              <a:ext cx="218440" cy="218440"/>
            </a:xfrm>
            <a:custGeom>
              <a:avLst/>
              <a:gdLst/>
              <a:ahLst/>
              <a:cxnLst/>
              <a:rect r="r" b="b" t="t" l="l"/>
              <a:pathLst>
                <a:path h="218440" w="218440">
                  <a:moveTo>
                    <a:pt x="0" y="0"/>
                  </a:moveTo>
                  <a:lnTo>
                    <a:pt x="218440" y="0"/>
                  </a:lnTo>
                  <a:lnTo>
                    <a:pt x="218440" y="218440"/>
                  </a:lnTo>
                  <a:lnTo>
                    <a:pt x="0" y="218440"/>
                  </a:lnTo>
                  <a:lnTo>
                    <a:pt x="0" y="0"/>
                  </a:lnTo>
                  <a:close/>
                </a:path>
              </a:pathLst>
            </a:custGeom>
            <a:blipFill>
              <a:blip r:embed="rId8"/>
              <a:stretch>
                <a:fillRect l="0" t="0" r="-12" b="-12"/>
              </a:stretch>
            </a:blipFill>
          </p:spPr>
        </p:sp>
      </p:grpSp>
      <p:grpSp>
        <p:nvGrpSpPr>
          <p:cNvPr name="Group 15" id="15"/>
          <p:cNvGrpSpPr/>
          <p:nvPr/>
        </p:nvGrpSpPr>
        <p:grpSpPr>
          <a:xfrm rot="0">
            <a:off x="4882526" y="4615450"/>
            <a:ext cx="163850" cy="163850"/>
            <a:chOff x="0" y="0"/>
            <a:chExt cx="218467" cy="218467"/>
          </a:xfrm>
        </p:grpSpPr>
        <p:sp>
          <p:nvSpPr>
            <p:cNvPr name="Freeform 16" id="16"/>
            <p:cNvSpPr/>
            <p:nvPr/>
          </p:nvSpPr>
          <p:spPr>
            <a:xfrm flipH="false" flipV="false" rot="0">
              <a:off x="0" y="0"/>
              <a:ext cx="218440" cy="218440"/>
            </a:xfrm>
            <a:custGeom>
              <a:avLst/>
              <a:gdLst/>
              <a:ahLst/>
              <a:cxnLst/>
              <a:rect r="r" b="b" t="t" l="l"/>
              <a:pathLst>
                <a:path h="218440" w="218440">
                  <a:moveTo>
                    <a:pt x="0" y="0"/>
                  </a:moveTo>
                  <a:lnTo>
                    <a:pt x="218440" y="0"/>
                  </a:lnTo>
                  <a:lnTo>
                    <a:pt x="218440" y="218440"/>
                  </a:lnTo>
                  <a:lnTo>
                    <a:pt x="0" y="218440"/>
                  </a:lnTo>
                  <a:lnTo>
                    <a:pt x="0" y="0"/>
                  </a:lnTo>
                  <a:close/>
                </a:path>
              </a:pathLst>
            </a:custGeom>
            <a:blipFill>
              <a:blip r:embed="rId6"/>
              <a:stretch>
                <a:fillRect l="0" t="0" r="-12" b="-12"/>
              </a:stretch>
            </a:blipFill>
          </p:spPr>
        </p:sp>
      </p:grpSp>
      <p:grpSp>
        <p:nvGrpSpPr>
          <p:cNvPr name="Group 17" id="17"/>
          <p:cNvGrpSpPr/>
          <p:nvPr/>
        </p:nvGrpSpPr>
        <p:grpSpPr>
          <a:xfrm rot="0">
            <a:off x="5239522" y="7133370"/>
            <a:ext cx="163850" cy="163850"/>
            <a:chOff x="0" y="0"/>
            <a:chExt cx="218467" cy="218467"/>
          </a:xfrm>
        </p:grpSpPr>
        <p:sp>
          <p:nvSpPr>
            <p:cNvPr name="Freeform 18" id="18"/>
            <p:cNvSpPr/>
            <p:nvPr/>
          </p:nvSpPr>
          <p:spPr>
            <a:xfrm flipH="false" flipV="false" rot="0">
              <a:off x="0" y="0"/>
              <a:ext cx="218440" cy="218440"/>
            </a:xfrm>
            <a:custGeom>
              <a:avLst/>
              <a:gdLst/>
              <a:ahLst/>
              <a:cxnLst/>
              <a:rect r="r" b="b" t="t" l="l"/>
              <a:pathLst>
                <a:path h="218440" w="218440">
                  <a:moveTo>
                    <a:pt x="0" y="0"/>
                  </a:moveTo>
                  <a:lnTo>
                    <a:pt x="218440" y="0"/>
                  </a:lnTo>
                  <a:lnTo>
                    <a:pt x="218440" y="218440"/>
                  </a:lnTo>
                  <a:lnTo>
                    <a:pt x="0" y="218440"/>
                  </a:lnTo>
                  <a:lnTo>
                    <a:pt x="0" y="0"/>
                  </a:lnTo>
                  <a:close/>
                </a:path>
              </a:pathLst>
            </a:custGeom>
            <a:blipFill>
              <a:blip r:embed="rId8"/>
              <a:stretch>
                <a:fillRect l="0" t="0" r="-12" b="-12"/>
              </a:stretch>
            </a:blipFill>
          </p:spPr>
        </p:sp>
      </p:grpSp>
      <p:grpSp>
        <p:nvGrpSpPr>
          <p:cNvPr name="Group 19" id="19"/>
          <p:cNvGrpSpPr/>
          <p:nvPr/>
        </p:nvGrpSpPr>
        <p:grpSpPr>
          <a:xfrm rot="0">
            <a:off x="7185462" y="8755318"/>
            <a:ext cx="163850" cy="163850"/>
            <a:chOff x="0" y="0"/>
            <a:chExt cx="218467" cy="218467"/>
          </a:xfrm>
        </p:grpSpPr>
        <p:sp>
          <p:nvSpPr>
            <p:cNvPr name="Freeform 20" id="20"/>
            <p:cNvSpPr/>
            <p:nvPr/>
          </p:nvSpPr>
          <p:spPr>
            <a:xfrm flipH="false" flipV="false" rot="0">
              <a:off x="0" y="0"/>
              <a:ext cx="218440" cy="218440"/>
            </a:xfrm>
            <a:custGeom>
              <a:avLst/>
              <a:gdLst/>
              <a:ahLst/>
              <a:cxnLst/>
              <a:rect r="r" b="b" t="t" l="l"/>
              <a:pathLst>
                <a:path h="218440" w="218440">
                  <a:moveTo>
                    <a:pt x="0" y="0"/>
                  </a:moveTo>
                  <a:lnTo>
                    <a:pt x="218440" y="0"/>
                  </a:lnTo>
                  <a:lnTo>
                    <a:pt x="218440" y="218440"/>
                  </a:lnTo>
                  <a:lnTo>
                    <a:pt x="0" y="218440"/>
                  </a:lnTo>
                  <a:lnTo>
                    <a:pt x="0" y="0"/>
                  </a:lnTo>
                  <a:close/>
                </a:path>
              </a:pathLst>
            </a:custGeom>
            <a:blipFill>
              <a:blip r:embed="rId9"/>
              <a:stretch>
                <a:fillRect l="-2941" t="0" r="-2953" b="-12"/>
              </a:stretch>
            </a:blipFill>
          </p:spPr>
        </p:sp>
      </p:grpSp>
      <p:grpSp>
        <p:nvGrpSpPr>
          <p:cNvPr name="Group 21" id="21"/>
          <p:cNvGrpSpPr/>
          <p:nvPr/>
        </p:nvGrpSpPr>
        <p:grpSpPr>
          <a:xfrm rot="0">
            <a:off x="5239522" y="2178186"/>
            <a:ext cx="163850" cy="163850"/>
            <a:chOff x="0" y="0"/>
            <a:chExt cx="218467" cy="218467"/>
          </a:xfrm>
        </p:grpSpPr>
        <p:sp>
          <p:nvSpPr>
            <p:cNvPr name="Freeform 22" id="22"/>
            <p:cNvSpPr/>
            <p:nvPr/>
          </p:nvSpPr>
          <p:spPr>
            <a:xfrm flipH="false" flipV="false" rot="0">
              <a:off x="0" y="0"/>
              <a:ext cx="218440" cy="218440"/>
            </a:xfrm>
            <a:custGeom>
              <a:avLst/>
              <a:gdLst/>
              <a:ahLst/>
              <a:cxnLst/>
              <a:rect r="r" b="b" t="t" l="l"/>
              <a:pathLst>
                <a:path h="218440" w="218440">
                  <a:moveTo>
                    <a:pt x="0" y="0"/>
                  </a:moveTo>
                  <a:lnTo>
                    <a:pt x="218440" y="0"/>
                  </a:lnTo>
                  <a:lnTo>
                    <a:pt x="218440" y="218440"/>
                  </a:lnTo>
                  <a:lnTo>
                    <a:pt x="0" y="218440"/>
                  </a:lnTo>
                  <a:lnTo>
                    <a:pt x="0" y="0"/>
                  </a:lnTo>
                  <a:close/>
                </a:path>
              </a:pathLst>
            </a:custGeom>
            <a:blipFill>
              <a:blip r:embed="rId8"/>
              <a:stretch>
                <a:fillRect l="0" t="0" r="-12" b="-12"/>
              </a:stretch>
            </a:blipFill>
          </p:spPr>
        </p:sp>
      </p:grpSp>
      <p:grpSp>
        <p:nvGrpSpPr>
          <p:cNvPr name="Group 23" id="23"/>
          <p:cNvGrpSpPr/>
          <p:nvPr/>
        </p:nvGrpSpPr>
        <p:grpSpPr>
          <a:xfrm rot="0">
            <a:off x="7103226" y="2789734"/>
            <a:ext cx="4108450" cy="4108450"/>
            <a:chOff x="0" y="0"/>
            <a:chExt cx="5477933" cy="5477933"/>
          </a:xfrm>
        </p:grpSpPr>
        <p:sp>
          <p:nvSpPr>
            <p:cNvPr name="Freeform 24" id="24"/>
            <p:cNvSpPr/>
            <p:nvPr/>
          </p:nvSpPr>
          <p:spPr>
            <a:xfrm flipH="false" flipV="false" rot="0">
              <a:off x="0" y="0"/>
              <a:ext cx="5477891" cy="5477891"/>
            </a:xfrm>
            <a:custGeom>
              <a:avLst/>
              <a:gdLst/>
              <a:ahLst/>
              <a:cxnLst/>
              <a:rect r="r" b="b" t="t" l="l"/>
              <a:pathLst>
                <a:path h="5477891" w="5477891">
                  <a:moveTo>
                    <a:pt x="0" y="0"/>
                  </a:moveTo>
                  <a:lnTo>
                    <a:pt x="5477891" y="0"/>
                  </a:lnTo>
                  <a:lnTo>
                    <a:pt x="5477891" y="5477891"/>
                  </a:lnTo>
                  <a:lnTo>
                    <a:pt x="0" y="5477891"/>
                  </a:lnTo>
                  <a:lnTo>
                    <a:pt x="0" y="0"/>
                  </a:lnTo>
                  <a:close/>
                </a:path>
              </a:pathLst>
            </a:custGeom>
            <a:blipFill>
              <a:blip r:embed="rId10"/>
              <a:stretch>
                <a:fillRect l="0" t="0" r="0" b="0"/>
              </a:stretch>
            </a:blipFill>
          </p:spPr>
        </p:sp>
      </p:grpSp>
      <p:grpSp>
        <p:nvGrpSpPr>
          <p:cNvPr name="Group 25" id="25"/>
          <p:cNvGrpSpPr/>
          <p:nvPr/>
        </p:nvGrpSpPr>
        <p:grpSpPr>
          <a:xfrm rot="0">
            <a:off x="7077827" y="2764335"/>
            <a:ext cx="4159248" cy="4159248"/>
            <a:chOff x="0" y="0"/>
            <a:chExt cx="5545664" cy="5545664"/>
          </a:xfrm>
        </p:grpSpPr>
        <p:sp>
          <p:nvSpPr>
            <p:cNvPr name="Freeform 26" id="26"/>
            <p:cNvSpPr/>
            <p:nvPr/>
          </p:nvSpPr>
          <p:spPr>
            <a:xfrm flipH="false" flipV="false" rot="0">
              <a:off x="0" y="0"/>
              <a:ext cx="5545709" cy="5545709"/>
            </a:xfrm>
            <a:custGeom>
              <a:avLst/>
              <a:gdLst/>
              <a:ahLst/>
              <a:cxnLst/>
              <a:rect r="r" b="b" t="t" l="l"/>
              <a:pathLst>
                <a:path h="5545709" w="5545709">
                  <a:moveTo>
                    <a:pt x="0" y="0"/>
                  </a:moveTo>
                  <a:lnTo>
                    <a:pt x="5545709" y="0"/>
                  </a:lnTo>
                  <a:lnTo>
                    <a:pt x="5545709" y="5545709"/>
                  </a:lnTo>
                  <a:lnTo>
                    <a:pt x="0" y="5545709"/>
                  </a:lnTo>
                  <a:lnTo>
                    <a:pt x="0" y="0"/>
                  </a:lnTo>
                  <a:close/>
                </a:path>
              </a:pathLst>
            </a:custGeom>
            <a:blipFill>
              <a:blip r:embed="rId11"/>
              <a:stretch>
                <a:fillRect l="0" t="0" r="0" b="0"/>
              </a:stretch>
            </a:blipFill>
          </p:spPr>
        </p:sp>
      </p:grpSp>
      <p:grpSp>
        <p:nvGrpSpPr>
          <p:cNvPr name="Group 27" id="27"/>
          <p:cNvGrpSpPr/>
          <p:nvPr/>
        </p:nvGrpSpPr>
        <p:grpSpPr>
          <a:xfrm rot="0">
            <a:off x="7211938" y="2898450"/>
            <a:ext cx="3891278" cy="3891278"/>
            <a:chOff x="0" y="0"/>
            <a:chExt cx="5188371" cy="5188371"/>
          </a:xfrm>
        </p:grpSpPr>
        <p:sp>
          <p:nvSpPr>
            <p:cNvPr name="Freeform 28" id="28"/>
            <p:cNvSpPr/>
            <p:nvPr/>
          </p:nvSpPr>
          <p:spPr>
            <a:xfrm flipH="false" flipV="false" rot="0">
              <a:off x="0" y="0"/>
              <a:ext cx="5188331" cy="5188331"/>
            </a:xfrm>
            <a:custGeom>
              <a:avLst/>
              <a:gdLst/>
              <a:ahLst/>
              <a:cxnLst/>
              <a:rect r="r" b="b" t="t" l="l"/>
              <a:pathLst>
                <a:path h="5188331" w="5188331">
                  <a:moveTo>
                    <a:pt x="0" y="0"/>
                  </a:moveTo>
                  <a:lnTo>
                    <a:pt x="5188331" y="0"/>
                  </a:lnTo>
                  <a:lnTo>
                    <a:pt x="5188331" y="5188331"/>
                  </a:lnTo>
                  <a:lnTo>
                    <a:pt x="0" y="5188331"/>
                  </a:lnTo>
                  <a:lnTo>
                    <a:pt x="0" y="0"/>
                  </a:lnTo>
                  <a:close/>
                </a:path>
              </a:pathLst>
            </a:custGeom>
            <a:blipFill>
              <a:blip r:embed="rId12"/>
              <a:stretch>
                <a:fillRect l="0" t="0" r="0" b="0"/>
              </a:stretch>
            </a:blipFill>
          </p:spPr>
        </p:sp>
      </p:grpSp>
      <p:sp>
        <p:nvSpPr>
          <p:cNvPr name="TextBox 29" id="29"/>
          <p:cNvSpPr txBox="true"/>
          <p:nvPr/>
        </p:nvSpPr>
        <p:spPr>
          <a:xfrm rot="0">
            <a:off x="8084564" y="4391222"/>
            <a:ext cx="2138680" cy="739140"/>
          </a:xfrm>
          <a:prstGeom prst="rect">
            <a:avLst/>
          </a:prstGeom>
        </p:spPr>
        <p:txBody>
          <a:bodyPr anchor="t" rtlCol="false" tIns="0" lIns="0" bIns="0" rIns="0">
            <a:spAutoFit/>
          </a:bodyPr>
          <a:lstStyle/>
          <a:p>
            <a:pPr algn="l">
              <a:lnSpc>
                <a:spcPts val="4320"/>
              </a:lnSpc>
            </a:pPr>
            <a:r>
              <a:rPr lang="en-US" sz="3600" spc="-50">
                <a:solidFill>
                  <a:srgbClr val="223668"/>
                </a:solidFill>
                <a:latin typeface="Times New Roman Bold"/>
              </a:rPr>
              <a:t>Check-List</a:t>
            </a:r>
          </a:p>
        </p:txBody>
      </p:sp>
      <p:sp>
        <p:nvSpPr>
          <p:cNvPr name="TextBox 30" id="30"/>
          <p:cNvSpPr txBox="true"/>
          <p:nvPr/>
        </p:nvSpPr>
        <p:spPr>
          <a:xfrm rot="0">
            <a:off x="2153594" y="1819408"/>
            <a:ext cx="2766060" cy="742950"/>
          </a:xfrm>
          <a:prstGeom prst="rect">
            <a:avLst/>
          </a:prstGeom>
        </p:spPr>
        <p:txBody>
          <a:bodyPr anchor="t" rtlCol="false" tIns="0" lIns="0" bIns="0" rIns="0">
            <a:spAutoFit/>
          </a:bodyPr>
          <a:lstStyle/>
          <a:p>
            <a:pPr algn="r">
              <a:lnSpc>
                <a:spcPts val="2400"/>
              </a:lnSpc>
            </a:pPr>
            <a:r>
              <a:rPr lang="en-US" sz="2000" spc="-20">
                <a:solidFill>
                  <a:srgbClr val="000000"/>
                </a:solidFill>
                <a:latin typeface="Times New Roman"/>
              </a:rPr>
              <a:t>Gather requirements for the</a:t>
            </a:r>
          </a:p>
          <a:p>
            <a:pPr algn="r">
              <a:lnSpc>
                <a:spcPts val="2400"/>
              </a:lnSpc>
            </a:pPr>
            <a:r>
              <a:rPr lang="en-US" sz="2000" spc="-30">
                <a:solidFill>
                  <a:srgbClr val="000000"/>
                </a:solidFill>
                <a:latin typeface="Times New Roman"/>
              </a:rPr>
              <a:t>project</a:t>
            </a:r>
          </a:p>
        </p:txBody>
      </p:sp>
      <p:sp>
        <p:nvSpPr>
          <p:cNvPr name="TextBox 31" id="31"/>
          <p:cNvSpPr txBox="true"/>
          <p:nvPr/>
        </p:nvSpPr>
        <p:spPr>
          <a:xfrm rot="0">
            <a:off x="2228188" y="4274422"/>
            <a:ext cx="2325370" cy="742950"/>
          </a:xfrm>
          <a:prstGeom prst="rect">
            <a:avLst/>
          </a:prstGeom>
        </p:spPr>
        <p:txBody>
          <a:bodyPr anchor="t" rtlCol="false" tIns="0" lIns="0" bIns="0" rIns="0">
            <a:spAutoFit/>
          </a:bodyPr>
          <a:lstStyle/>
          <a:p>
            <a:pPr algn="r">
              <a:lnSpc>
                <a:spcPts val="2400"/>
              </a:lnSpc>
            </a:pPr>
            <a:r>
              <a:rPr lang="en-US" sz="2000" spc="-70">
                <a:solidFill>
                  <a:srgbClr val="000000"/>
                </a:solidFill>
                <a:latin typeface="Times New Roman"/>
              </a:rPr>
              <a:t>Prepare database design</a:t>
            </a:r>
          </a:p>
          <a:p>
            <a:pPr algn="r">
              <a:lnSpc>
                <a:spcPts val="2400"/>
              </a:lnSpc>
            </a:pPr>
            <a:r>
              <a:rPr lang="en-US" sz="2000" spc="-80">
                <a:solidFill>
                  <a:srgbClr val="000000"/>
                </a:solidFill>
                <a:latin typeface="Times New Roman"/>
              </a:rPr>
              <a:t>schemas</a:t>
            </a:r>
          </a:p>
        </p:txBody>
      </p:sp>
      <p:sp>
        <p:nvSpPr>
          <p:cNvPr name="TextBox 32" id="32"/>
          <p:cNvSpPr txBox="true"/>
          <p:nvPr/>
        </p:nvSpPr>
        <p:spPr>
          <a:xfrm rot="0">
            <a:off x="2633416" y="6794892"/>
            <a:ext cx="2259330" cy="742950"/>
          </a:xfrm>
          <a:prstGeom prst="rect">
            <a:avLst/>
          </a:prstGeom>
        </p:spPr>
        <p:txBody>
          <a:bodyPr anchor="t" rtlCol="false" tIns="0" lIns="0" bIns="0" rIns="0">
            <a:spAutoFit/>
          </a:bodyPr>
          <a:lstStyle/>
          <a:p>
            <a:pPr algn="r">
              <a:lnSpc>
                <a:spcPts val="2400"/>
              </a:lnSpc>
            </a:pPr>
            <a:r>
              <a:rPr lang="en-US" sz="2000" spc="-40">
                <a:solidFill>
                  <a:srgbClr val="000000"/>
                </a:solidFill>
                <a:latin typeface="Times New Roman"/>
              </a:rPr>
              <a:t>Get your initial project</a:t>
            </a:r>
          </a:p>
          <a:p>
            <a:pPr algn="r">
              <a:lnSpc>
                <a:spcPts val="2400"/>
              </a:lnSpc>
            </a:pPr>
            <a:r>
              <a:rPr lang="en-US" sz="2000" spc="-20">
                <a:solidFill>
                  <a:srgbClr val="000000"/>
                </a:solidFill>
                <a:latin typeface="Times New Roman"/>
              </a:rPr>
              <a:t>Structure ready</a:t>
            </a:r>
          </a:p>
        </p:txBody>
      </p:sp>
      <p:sp>
        <p:nvSpPr>
          <p:cNvPr name="TextBox 33" id="33"/>
          <p:cNvSpPr txBox="true"/>
          <p:nvPr/>
        </p:nvSpPr>
        <p:spPr>
          <a:xfrm rot="0">
            <a:off x="4631736" y="8566692"/>
            <a:ext cx="2249170" cy="438150"/>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Initiate a git repository</a:t>
            </a:r>
          </a:p>
        </p:txBody>
      </p:sp>
      <p:sp>
        <p:nvSpPr>
          <p:cNvPr name="TextBox 34" id="34"/>
          <p:cNvSpPr txBox="true"/>
          <p:nvPr/>
        </p:nvSpPr>
        <p:spPr>
          <a:xfrm rot="0">
            <a:off x="13377082" y="1819408"/>
            <a:ext cx="2491740" cy="742950"/>
          </a:xfrm>
          <a:prstGeom prst="rect">
            <a:avLst/>
          </a:prstGeom>
        </p:spPr>
        <p:txBody>
          <a:bodyPr anchor="t" rtlCol="false" tIns="0" lIns="0" bIns="0" rIns="0">
            <a:spAutoFit/>
          </a:bodyPr>
          <a:lstStyle/>
          <a:p>
            <a:pPr algn="l">
              <a:lnSpc>
                <a:spcPts val="2400"/>
              </a:lnSpc>
            </a:pPr>
            <a:r>
              <a:rPr lang="en-US" sz="2000" spc="-30">
                <a:solidFill>
                  <a:srgbClr val="000000"/>
                </a:solidFill>
                <a:latin typeface="Times New Roman"/>
              </a:rPr>
              <a:t>add Readme.md file with  description of the project</a:t>
            </a:r>
          </a:p>
        </p:txBody>
      </p:sp>
      <p:sp>
        <p:nvSpPr>
          <p:cNvPr name="TextBox 35" id="35"/>
          <p:cNvSpPr txBox="true"/>
          <p:nvPr/>
        </p:nvSpPr>
        <p:spPr>
          <a:xfrm rot="0">
            <a:off x="13720356" y="4274422"/>
            <a:ext cx="2990850" cy="742950"/>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Commit all changes with "first  commit"</a:t>
            </a:r>
          </a:p>
        </p:txBody>
      </p:sp>
      <p:sp>
        <p:nvSpPr>
          <p:cNvPr name="TextBox 36" id="36"/>
          <p:cNvSpPr txBox="true"/>
          <p:nvPr/>
        </p:nvSpPr>
        <p:spPr>
          <a:xfrm rot="0">
            <a:off x="13350628" y="6794892"/>
            <a:ext cx="2814320" cy="742950"/>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create a repository on github  related to project</a:t>
            </a:r>
          </a:p>
        </p:txBody>
      </p:sp>
      <p:sp>
        <p:nvSpPr>
          <p:cNvPr name="TextBox 37" id="37"/>
          <p:cNvSpPr txBox="true"/>
          <p:nvPr/>
        </p:nvSpPr>
        <p:spPr>
          <a:xfrm rot="0">
            <a:off x="11315930" y="8566692"/>
            <a:ext cx="2805430" cy="438150"/>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Push your changes to github</a:t>
            </a:r>
          </a:p>
        </p:txBody>
      </p:sp>
      <p:sp>
        <p:nvSpPr>
          <p:cNvPr name="TextBox 38" id="38"/>
          <p:cNvSpPr txBox="true"/>
          <p:nvPr/>
        </p:nvSpPr>
        <p:spPr>
          <a:xfrm rot="0">
            <a:off x="532648" y="194216"/>
            <a:ext cx="5699760" cy="960120"/>
          </a:xfrm>
          <a:prstGeom prst="rect">
            <a:avLst/>
          </a:prstGeom>
        </p:spPr>
        <p:txBody>
          <a:bodyPr anchor="t" rtlCol="false" tIns="0" lIns="0" bIns="0" rIns="0">
            <a:spAutoFit/>
          </a:bodyPr>
          <a:lstStyle/>
          <a:p>
            <a:pPr algn="l">
              <a:lnSpc>
                <a:spcPts val="5759"/>
              </a:lnSpc>
            </a:pPr>
            <a:r>
              <a:rPr lang="en-US" sz="4800" spc="-8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98" cy="10286998"/>
            <a:chOff x="0" y="0"/>
            <a:chExt cx="24383997" cy="13715997"/>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4" r="0" b="-14"/>
              </a:stretch>
            </a:blipFill>
          </p:spPr>
        </p:sp>
      </p:grpSp>
      <p:sp>
        <p:nvSpPr>
          <p:cNvPr name="Freeform 4" id="4"/>
          <p:cNvSpPr/>
          <p:nvPr/>
        </p:nvSpPr>
        <p:spPr>
          <a:xfrm flipH="false" flipV="false" rot="0">
            <a:off x="4480990" y="2815768"/>
            <a:ext cx="9623107" cy="153353"/>
          </a:xfrm>
          <a:custGeom>
            <a:avLst/>
            <a:gdLst/>
            <a:ahLst/>
            <a:cxnLst/>
            <a:rect r="r" b="b" t="t" l="l"/>
            <a:pathLst>
              <a:path h="153353" w="9623107">
                <a:moveTo>
                  <a:pt x="0" y="0"/>
                </a:moveTo>
                <a:lnTo>
                  <a:pt x="9623107" y="0"/>
                </a:lnTo>
                <a:lnTo>
                  <a:pt x="9623107" y="153353"/>
                </a:lnTo>
                <a:lnTo>
                  <a:pt x="0" y="153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784688" y="3570514"/>
            <a:ext cx="2362198" cy="2362198"/>
            <a:chOff x="0" y="0"/>
            <a:chExt cx="3149597" cy="3149597"/>
          </a:xfrm>
        </p:grpSpPr>
        <p:sp>
          <p:nvSpPr>
            <p:cNvPr name="Freeform 6" id="6"/>
            <p:cNvSpPr/>
            <p:nvPr/>
          </p:nvSpPr>
          <p:spPr>
            <a:xfrm flipH="false" flipV="false" rot="0">
              <a:off x="0" y="0"/>
              <a:ext cx="3149600" cy="3149600"/>
            </a:xfrm>
            <a:custGeom>
              <a:avLst/>
              <a:gdLst/>
              <a:ahLst/>
              <a:cxnLst/>
              <a:rect r="r" b="b" t="t" l="l"/>
              <a:pathLst>
                <a:path h="3149600" w="3149600">
                  <a:moveTo>
                    <a:pt x="0" y="0"/>
                  </a:moveTo>
                  <a:lnTo>
                    <a:pt x="3149600" y="0"/>
                  </a:lnTo>
                  <a:lnTo>
                    <a:pt x="3149600" y="3149600"/>
                  </a:lnTo>
                  <a:lnTo>
                    <a:pt x="0" y="3149600"/>
                  </a:lnTo>
                  <a:lnTo>
                    <a:pt x="0" y="0"/>
                  </a:lnTo>
                  <a:close/>
                </a:path>
              </a:pathLst>
            </a:custGeom>
            <a:blipFill>
              <a:blip r:embed="rId5"/>
              <a:stretch>
                <a:fillRect l="0" t="0" r="0" b="0"/>
              </a:stretch>
            </a:blipFill>
          </p:spPr>
        </p:sp>
      </p:grpSp>
      <p:grpSp>
        <p:nvGrpSpPr>
          <p:cNvPr name="Group 7" id="7"/>
          <p:cNvGrpSpPr/>
          <p:nvPr/>
        </p:nvGrpSpPr>
        <p:grpSpPr>
          <a:xfrm rot="0">
            <a:off x="4466644" y="1226916"/>
            <a:ext cx="9638061" cy="1666208"/>
            <a:chOff x="0" y="0"/>
            <a:chExt cx="12850749" cy="2221611"/>
          </a:xfrm>
        </p:grpSpPr>
        <p:sp>
          <p:nvSpPr>
            <p:cNvPr name="Freeform 8" id="8"/>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grpSp>
      <p:sp>
        <p:nvSpPr>
          <p:cNvPr name="TextBox 9" id="9"/>
          <p:cNvSpPr txBox="true"/>
          <p:nvPr/>
        </p:nvSpPr>
        <p:spPr>
          <a:xfrm rot="0">
            <a:off x="4517444" y="1244379"/>
            <a:ext cx="9536430" cy="1597975"/>
          </a:xfrm>
          <a:prstGeom prst="rect">
            <a:avLst/>
          </a:prstGeom>
        </p:spPr>
        <p:txBody>
          <a:bodyPr anchor="t" rtlCol="false" tIns="0" lIns="0" bIns="0" rIns="0">
            <a:spAutoFit/>
          </a:bodyPr>
          <a:lstStyle/>
          <a:p>
            <a:pPr algn="l">
              <a:lnSpc>
                <a:spcPts val="4320"/>
              </a:lnSpc>
            </a:pPr>
          </a:p>
          <a:p>
            <a:pPr algn="ctr">
              <a:lnSpc>
                <a:spcPts val="4320"/>
              </a:lnSpc>
            </a:pPr>
            <a:r>
              <a:rPr lang="en-US" sz="3600" spc="10">
                <a:solidFill>
                  <a:srgbClr val="FFFFFF"/>
                </a:solidFill>
                <a:latin typeface="Trebuchet MS Bold Italics"/>
              </a:rPr>
              <a:t>Submission Github</a:t>
            </a:r>
          </a:p>
        </p:txBody>
      </p:sp>
      <p:sp>
        <p:nvSpPr>
          <p:cNvPr name="TextBox 10" id="10"/>
          <p:cNvSpPr txBox="true"/>
          <p:nvPr/>
        </p:nvSpPr>
        <p:spPr>
          <a:xfrm rot="0">
            <a:off x="8131303" y="3907403"/>
            <a:ext cx="5695537" cy="844210"/>
          </a:xfrm>
          <a:prstGeom prst="rect">
            <a:avLst/>
          </a:prstGeom>
        </p:spPr>
        <p:txBody>
          <a:bodyPr anchor="t" rtlCol="false" tIns="0" lIns="0" bIns="0" rIns="0">
            <a:spAutoFit/>
          </a:bodyPr>
          <a:lstStyle/>
          <a:p>
            <a:pPr algn="ctr">
              <a:lnSpc>
                <a:spcPts val="2298"/>
              </a:lnSpc>
            </a:pPr>
          </a:p>
          <a:p>
            <a:pPr algn="ctr">
              <a:lnSpc>
                <a:spcPts val="2300"/>
              </a:lnSpc>
            </a:pPr>
            <a:r>
              <a:rPr lang="en-US" sz="1643" u="sng">
                <a:solidFill>
                  <a:srgbClr val="000000"/>
                </a:solidFill>
                <a:latin typeface="Canva Sans"/>
              </a:rPr>
              <a:t>https://github.com/KODESHWARAN2002/CD1_06-Task3_Interactive_FrontEnd.git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7998" cy="10286998"/>
            <a:chOff x="0" y="0"/>
            <a:chExt cx="24383997" cy="13715997"/>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4" r="0" b="-14"/>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DAFy8NhHjyI</dc:identifier>
  <dcterms:modified xsi:type="dcterms:W3CDTF">2011-08-01T06:04:30Z</dcterms:modified>
  <cp:revision>1</cp:revision>
  <dc:title>NM_CD1_06</dc:title>
</cp:coreProperties>
</file>